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7" r:id="rId8"/>
    <p:sldId id="261" r:id="rId9"/>
    <p:sldId id="262" r:id="rId10"/>
    <p:sldId id="263" r:id="rId11"/>
    <p:sldId id="268" r:id="rId12"/>
    <p:sldId id="260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60512"/>
            <a:ext cx="849694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</a:rPr>
              <a:t>КАЧЕСТВО РЕЗУЛЬТАТОВ ДОШКОЛЬНОГО ОБРАЗОВАНИЯ</a:t>
            </a:r>
          </a:p>
          <a:p>
            <a:pPr indent="450215" algn="ctr">
              <a:spcAft>
                <a:spcPts val="0"/>
              </a:spcAft>
            </a:pPr>
            <a:r>
              <a:rPr lang="ru-RU" sz="2000" b="1" dirty="0">
                <a:latin typeface="Times New Roman"/>
              </a:rPr>
              <a:t>Оксана </a:t>
            </a:r>
            <a:r>
              <a:rPr lang="ru-RU" sz="2000" b="1" dirty="0" err="1">
                <a:latin typeface="Times New Roman"/>
              </a:rPr>
              <a:t>Скоролупова</a:t>
            </a:r>
            <a:r>
              <a:rPr lang="ru-RU" sz="2000" b="1" dirty="0">
                <a:latin typeface="Times New Roman"/>
              </a:rPr>
              <a:t>, </a:t>
            </a:r>
            <a:r>
              <a:rPr lang="ru-RU" sz="2000" dirty="0">
                <a:latin typeface="Times New Roman"/>
              </a:rPr>
              <a:t>вице-президент по дошкольному образованию Института мобильных образовательных систем (ИМОС).</a:t>
            </a:r>
            <a:endParaRPr lang="ru-RU" sz="2000" dirty="0"/>
          </a:p>
          <a:p>
            <a:pPr indent="450215" algn="just">
              <a:lnSpc>
                <a:spcPct val="150000"/>
              </a:lnSpc>
            </a:pPr>
            <a:endParaRPr lang="ru-RU" sz="2400" dirty="0"/>
          </a:p>
          <a:p>
            <a:pPr marL="6858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/>
              </a:rPr>
              <a:t>Качество </a:t>
            </a:r>
            <a:r>
              <a:rPr lang="ru-RU" sz="2400" b="1" dirty="0">
                <a:latin typeface="Times New Roman"/>
              </a:rPr>
              <a:t>(динамика) освоение детьми содержания образовательной программы по пяти образовательным </a:t>
            </a:r>
            <a:r>
              <a:rPr lang="ru-RU" sz="2400" b="1" dirty="0" smtClean="0">
                <a:latin typeface="Times New Roman"/>
              </a:rPr>
              <a:t>областям</a:t>
            </a:r>
          </a:p>
          <a:p>
            <a:pPr marL="342900" algn="just">
              <a:lnSpc>
                <a:spcPct val="150000"/>
              </a:lnSpc>
            </a:pPr>
            <a:endParaRPr lang="ru-RU" sz="2400" b="1" dirty="0" smtClean="0">
              <a:latin typeface="Times New Roman"/>
            </a:endParaRPr>
          </a:p>
          <a:p>
            <a:pPr marL="6858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/>
                <a:ea typeface="Calibri"/>
              </a:rPr>
              <a:t>Соответствие </a:t>
            </a:r>
            <a:r>
              <a:rPr lang="ru-RU" sz="2400" b="1" dirty="0">
                <a:latin typeface="Times New Roman"/>
                <a:ea typeface="Calibri"/>
              </a:rPr>
              <a:t>полученных результатов запланированным целям</a:t>
            </a:r>
            <a:r>
              <a:rPr lang="ru-RU" sz="2400" dirty="0">
                <a:latin typeface="Times New Roman"/>
                <a:ea typeface="Calibri"/>
              </a:rPr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73734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484784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«ПОЗНАВАТЕЛЬНОЕ РАЗВИТИЕ: 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КОНСТРУКТИВНОЙ ДЕЯТЕЛЬНОСТИ»</a:t>
            </a:r>
          </a:p>
          <a:p>
            <a:pPr algn="ctr">
              <a:lnSpc>
                <a:spcPct val="150000"/>
              </a:lnSpc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Конструирование из строительного материала</a:t>
            </a:r>
          </a:p>
          <a:p>
            <a:pPr algn="ctr"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конструирование из деталей конструкторов</a:t>
            </a:r>
          </a:p>
          <a:p>
            <a:pPr algn="ctr"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Конструирование из бумаги</a:t>
            </a:r>
          </a:p>
          <a:p>
            <a:pPr algn="ctr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из природного материала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864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3029726"/>
            <a:ext cx="68678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И КАК ПРОВОДИТЬ ДИАГНОСТИКУ</a:t>
            </a:r>
            <a:endParaRPr lang="ru-RU" sz="240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792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9000933"/>
              </p:ext>
            </p:extLst>
          </p:nvPr>
        </p:nvGraphicFramePr>
        <p:xfrm>
          <a:off x="323528" y="2399665"/>
          <a:ext cx="8568952" cy="3291840"/>
        </p:xfrm>
        <a:graphic>
          <a:graphicData uri="http://schemas.openxmlformats.org/drawingml/2006/table">
            <a:tbl>
              <a:tblPr firstRow="1" firstCol="1" bandRow="1"/>
              <a:tblGrid>
                <a:gridCol w="2324953"/>
                <a:gridCol w="6243999"/>
              </a:tblGrid>
              <a:tr h="0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Система обозначений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Расшифровка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Символическая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 font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2800E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2400" b="1" dirty="0">
                          <a:solidFill>
                            <a:srgbClr val="2800E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Х»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– низкий уровень достижения ребенком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нормативного 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показателя;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indent="0" algn="just" fontAlgn="ctr"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2800E8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indent="0" algn="just" font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2800E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«?»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– неполное достижение;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indent="0" algn="just" fontAlgn="ctr"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2800E8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indent="0" algn="just" font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2800E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2400" b="1" dirty="0">
                          <a:solidFill>
                            <a:srgbClr val="2800E8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√»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– ребенок достиг запланированного показателя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259632" y="1513910"/>
            <a:ext cx="612068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49263" algn="ctr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ОБОЗНАЧЕНИЙ: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402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492896"/>
            <a:ext cx="7776865" cy="1687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КОНСПЕКТ ЗАНЯТИЯ 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ДИАГНОСТИКИ ЭЛЕМЕНТАРНЫХ  МАТЕМАТИЧЕСКИХ ПРЕДСТАВЛЕНИЙ У ДЕТЕЙ</a:t>
            </a:r>
            <a:endParaRPr lang="ru-RU" sz="240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564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0464" y="2538852"/>
            <a:ext cx="7416824" cy="113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ПЛАНИРОВАТЬ РАБОТУ С ДЕТЬМИ ПО ИТОГАМ ДИАГНОСТИКИ</a:t>
            </a:r>
            <a:endParaRPr lang="ru-RU" sz="240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915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759586"/>
            <a:ext cx="4572000" cy="5799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743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980728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ВНУТРЕННЕЙ СИСТЕМЫ ОЦЕНКИ КАЧЕСТВА ОБРАЗОВАНИЯ В ДОО</a:t>
            </a: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условий образовательного процесса (в течение года)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Оценка качества образовательного процесса (в течение года)</a:t>
            </a: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Педагогическая и психологическая диагностика (1 или 2 раза в год)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933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8784976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</a:rPr>
              <a:t>ДИАГНОСТИКА</a:t>
            </a:r>
            <a:endParaRPr lang="ru-RU" sz="2400" dirty="0" smtClean="0">
              <a:solidFill>
                <a:srgbClr val="FF0000"/>
              </a:solidFill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</a:rPr>
              <a:t>При </a:t>
            </a:r>
            <a:r>
              <a:rPr lang="ru-RU" sz="2000" dirty="0">
                <a:latin typeface="Times New Roman"/>
              </a:rPr>
              <a:t>реализации Программы может проводиться оценка индивидуального развития детей. Такая оценка проводится педагогическим работником в рамках педагогической диагностики </a:t>
            </a:r>
            <a:endParaRPr lang="ru-RU" sz="2000" dirty="0" smtClean="0">
              <a:latin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</a:rPr>
              <a:t>Результаты </a:t>
            </a:r>
            <a:r>
              <a:rPr lang="ru-RU" sz="2000" dirty="0">
                <a:latin typeface="Times New Roman"/>
              </a:rPr>
              <a:t>педагогической диагностики (мониторинга) могут использоваться исключительно для решения следующих образовательных задач:</a:t>
            </a:r>
            <a:endParaRPr lang="ru-RU" sz="2000" dirty="0"/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</a:rPr>
              <a:t>индивидуализации </a:t>
            </a:r>
            <a:r>
              <a:rPr lang="ru-RU" sz="2000" b="1" dirty="0">
                <a:solidFill>
                  <a:srgbClr val="FF0000"/>
                </a:solidFill>
                <a:latin typeface="Times New Roman"/>
              </a:rPr>
              <a:t>образования </a:t>
            </a:r>
            <a:endParaRPr lang="ru-RU" sz="2000" b="1" dirty="0" smtClean="0">
              <a:solidFill>
                <a:srgbClr val="FF0000"/>
              </a:solidFill>
              <a:latin typeface="Times New Roman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</a:rPr>
              <a:t>оптимизации </a:t>
            </a:r>
            <a:r>
              <a:rPr lang="ru-RU" sz="2000" b="1" dirty="0">
                <a:solidFill>
                  <a:srgbClr val="FF0000"/>
                </a:solidFill>
                <a:latin typeface="Times New Roman"/>
              </a:rPr>
              <a:t>работы с группой детей</a:t>
            </a:r>
            <a:endParaRPr lang="ru-RU" sz="2000" b="1" dirty="0">
              <a:solidFill>
                <a:srgbClr val="FF0000"/>
              </a:solidFill>
            </a:endParaRPr>
          </a:p>
          <a:p>
            <a:pPr indent="450215" algn="r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/>
              </a:rPr>
              <a:t>Пункт 3.2.3. ФГОС ДО</a:t>
            </a:r>
            <a:endParaRPr lang="ru-RU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2939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856984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</a:rPr>
              <a:t>При необходимости используется психологическая диагностика развития </a:t>
            </a:r>
            <a:r>
              <a:rPr lang="ru-RU" sz="2400" dirty="0" smtClean="0">
                <a:latin typeface="Times New Roman"/>
              </a:rPr>
              <a:t>детей, которую </a:t>
            </a:r>
            <a:r>
              <a:rPr lang="ru-RU" sz="2400" dirty="0">
                <a:latin typeface="Times New Roman"/>
              </a:rPr>
              <a:t>проводят квалифицированные специалисты (педагоги-психологи, психологи)</a:t>
            </a:r>
            <a:endParaRPr lang="ru-RU" sz="24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FF0000"/>
                </a:solidFill>
                <a:latin typeface="Times New Roman"/>
              </a:rPr>
              <a:t>Участие ребенка в психологической диагностике допускается только с согласия его родителей (законных представителей)</a:t>
            </a:r>
            <a:endParaRPr lang="ru-RU" sz="2400" dirty="0">
              <a:solidFill>
                <a:srgbClr val="FF0000"/>
              </a:solidFill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</a:rPr>
              <a:t>Результаты психологической диагностики могут использоваться для решения задач психологического сопровождения и проведения квалифицированной коррекции развития детей. </a:t>
            </a:r>
            <a:endParaRPr lang="ru-RU" sz="2400" dirty="0" smtClean="0">
              <a:latin typeface="Times New Roman"/>
            </a:endParaRPr>
          </a:p>
          <a:p>
            <a:pPr indent="450215" algn="r">
              <a:lnSpc>
                <a:spcPct val="150000"/>
              </a:lnSpc>
              <a:spcAft>
                <a:spcPts val="0"/>
              </a:spcAft>
            </a:pPr>
            <a:r>
              <a:rPr lang="ru-RU" sz="2000" b="1" dirty="0" smtClean="0">
                <a:latin typeface="Times New Roman"/>
              </a:rPr>
              <a:t>Пункт </a:t>
            </a:r>
            <a:r>
              <a:rPr lang="ru-RU" sz="2000" b="1" dirty="0">
                <a:latin typeface="Times New Roman"/>
              </a:rPr>
              <a:t>3.2.3. ФГОС ДО</a:t>
            </a:r>
            <a:endParaRPr lang="ru-RU" sz="20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59302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14055"/>
            <a:ext cx="7272808" cy="113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КАК ДИАГНОСТИРОВАТЬ ПОЗНАВАТЕЛЬНОЕ РАЗВИТИЕ ДЕТЕЙ</a:t>
            </a:r>
            <a:endParaRPr lang="ru-RU" sz="24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548020"/>
            <a:ext cx="79208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latin typeface="Times New Roman"/>
                <a:ea typeface="Times New Roman"/>
              </a:rPr>
              <a:t>по трем </a:t>
            </a:r>
            <a:r>
              <a:rPr lang="ru-RU" sz="2400" dirty="0" smtClean="0">
                <a:latin typeface="Times New Roman"/>
                <a:ea typeface="Times New Roman"/>
              </a:rPr>
              <a:t>направлениям:</a:t>
            </a:r>
          </a:p>
          <a:p>
            <a:pPr algn="just">
              <a:lnSpc>
                <a:spcPct val="150000"/>
              </a:lnSpc>
            </a:pPr>
            <a:r>
              <a:rPr lang="ru-RU" sz="2400" dirty="0" smtClean="0">
                <a:latin typeface="Times New Roman"/>
                <a:ea typeface="Times New Roman"/>
              </a:rPr>
              <a:t> </a:t>
            </a:r>
          </a:p>
          <a:p>
            <a:pPr indent="285750" algn="just">
              <a:lnSpc>
                <a:spcPct val="150000"/>
              </a:lnSpc>
              <a:buFontTx/>
              <a:buChar char="-"/>
            </a:pPr>
            <a:r>
              <a:rPr lang="ru-RU" sz="2400" dirty="0" smtClean="0">
                <a:latin typeface="Times New Roman"/>
                <a:ea typeface="Times New Roman"/>
              </a:rPr>
              <a:t>формирование </a:t>
            </a:r>
            <a:r>
              <a:rPr lang="ru-RU" sz="2400" dirty="0">
                <a:latin typeface="Times New Roman"/>
                <a:ea typeface="Times New Roman"/>
              </a:rPr>
              <a:t>у дошкольников первичные представления о себе, других людях, об окружающем мире, отношениях объектов окружающего мира. </a:t>
            </a:r>
            <a:endParaRPr lang="ru-RU" sz="2400" dirty="0" smtClean="0">
              <a:latin typeface="Times New Roman"/>
              <a:ea typeface="Times New Roman"/>
            </a:endParaRPr>
          </a:p>
          <a:p>
            <a:pPr indent="285750" algn="just">
              <a:lnSpc>
                <a:spcPct val="150000"/>
              </a:lnSpc>
              <a:buFontTx/>
              <a:buChar char="-"/>
            </a:pPr>
            <a:r>
              <a:rPr lang="ru-RU" sz="2400" dirty="0" smtClean="0">
                <a:latin typeface="Times New Roman"/>
                <a:ea typeface="Times New Roman"/>
              </a:rPr>
              <a:t>представления </a:t>
            </a:r>
            <a:r>
              <a:rPr lang="ru-RU" sz="2400" dirty="0">
                <a:latin typeface="Times New Roman"/>
                <a:ea typeface="Times New Roman"/>
              </a:rPr>
              <a:t>об отечественных традициях и праздниках, о планете Земля как общем доме людей, многообразии стран и народов мира. </a:t>
            </a:r>
            <a:endParaRPr lang="ru-RU" sz="2400" dirty="0" smtClean="0">
              <a:latin typeface="Times New Roman"/>
              <a:ea typeface="Times New Roman"/>
            </a:endParaRPr>
          </a:p>
          <a:p>
            <a:pPr indent="285750" algn="just">
              <a:lnSpc>
                <a:spcPct val="150000"/>
              </a:lnSpc>
              <a:buFontTx/>
              <a:buChar char="-"/>
            </a:pPr>
            <a:r>
              <a:rPr lang="ru-RU" sz="2400" dirty="0" smtClean="0">
                <a:latin typeface="Times New Roman"/>
                <a:ea typeface="Times New Roman"/>
              </a:rPr>
              <a:t>становление </a:t>
            </a:r>
            <a:r>
              <a:rPr lang="ru-RU" sz="2400" dirty="0">
                <a:latin typeface="Times New Roman"/>
                <a:ea typeface="Times New Roman"/>
              </a:rPr>
              <a:t>у детей основ экологического сознания.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42396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025" y="2420888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ПОЗНАВАТЕЛЬНОГО РАЗВИТИЯ ДЛЯ ДЕТЕЙ СТАРШЕЙ ГРУППЫ</a:t>
            </a:r>
            <a:endParaRPr lang="ru-RU" sz="240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62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60147"/>
              </p:ext>
            </p:extLst>
          </p:nvPr>
        </p:nvGraphicFramePr>
        <p:xfrm>
          <a:off x="251520" y="332655"/>
          <a:ext cx="8784976" cy="6051187"/>
        </p:xfrm>
        <a:graphic>
          <a:graphicData uri="http://schemas.openxmlformats.org/drawingml/2006/table">
            <a:tbl>
              <a:tblPr firstRow="1" firstCol="1" bandRow="1"/>
              <a:tblGrid>
                <a:gridCol w="1820098"/>
                <a:gridCol w="6964878"/>
              </a:tblGrid>
              <a:tr h="58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</a:rPr>
                        <a:t>Дети имеют представления</a:t>
                      </a:r>
                      <a:endParaRPr lang="ru-RU" sz="1200" dirty="0">
                        <a:effectLst/>
                        <a:latin typeface="Times New Roman"/>
                      </a:endParaRPr>
                    </a:p>
                  </a:txBody>
                  <a:tcPr marL="24657" marR="24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</a:rPr>
                        <a:t>- о многообразии растений и животных, их потребностях (необходимых условиях их функционирования)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</a:rPr>
                        <a:t>- уходе за растениями и животными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</a:rPr>
                        <a:t>- рукотворном мире, своем городе и стране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</a:rPr>
                        <a:t>- культуре быта</a:t>
                      </a:r>
                    </a:p>
                  </a:txBody>
                  <a:tcPr marL="24657" marR="24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73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</a:rPr>
                        <a:t>Дети проявляют интерес</a:t>
                      </a:r>
                      <a:endParaRPr lang="ru-RU" sz="1200" dirty="0">
                        <a:effectLst/>
                        <a:latin typeface="Times New Roman"/>
                      </a:endParaRPr>
                    </a:p>
                  </a:txBody>
                  <a:tcPr marL="24657" marR="24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</a:rPr>
                        <a:t>- к познанию, обследованию объектов окружающего мира, характеристики их свойств и качеств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</a:rPr>
                        <a:t>- развивающим играми, занимательными и логическими задачами, видоизменением (трансформацией, трансфигурацией) геометрических фигур</a:t>
                      </a:r>
                    </a:p>
                  </a:txBody>
                  <a:tcPr marL="24657" marR="24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5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</a:rPr>
                        <a:t>Дети способны</a:t>
                      </a:r>
                      <a:endParaRPr lang="ru-RU" sz="1200" dirty="0">
                        <a:effectLst/>
                        <a:latin typeface="Times New Roman"/>
                      </a:endParaRPr>
                    </a:p>
                  </a:txBody>
                  <a:tcPr marL="24657" marR="24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</a:rPr>
                        <a:t>- задавать вопросы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</a:rPr>
                        <a:t>- с помощью воспитателей устанавливать причинно-следственные связи</a:t>
                      </a:r>
                    </a:p>
                  </a:txBody>
                  <a:tcPr marL="24657" marR="24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9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</a:rPr>
                        <a:t>Дети владеют</a:t>
                      </a:r>
                      <a:endParaRPr lang="ru-RU" sz="1200">
                        <a:effectLst/>
                        <a:latin typeface="Times New Roman"/>
                      </a:endParaRPr>
                    </a:p>
                  </a:txBody>
                  <a:tcPr marL="24657" marR="24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</a:rPr>
                        <a:t>- обобщенными умениями наблюдения и экспериментирования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</a:rPr>
                        <a:t>- умениями совершенствовать элементарные преобразования с объектами окружающего мира, получать представления об их свойствах и внешних связях</a:t>
                      </a:r>
                    </a:p>
                  </a:txBody>
                  <a:tcPr marL="24657" marR="24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58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</a:rPr>
                        <a:t>Дети могут</a:t>
                      </a:r>
                      <a:endParaRPr lang="ru-RU" sz="1200" dirty="0">
                        <a:effectLst/>
                        <a:latin typeface="Times New Roman"/>
                      </a:endParaRPr>
                    </a:p>
                  </a:txBody>
                  <a:tcPr marL="24657" marR="24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</a:rPr>
                        <a:t>- рассматривать и обследовать объекты окружающего мира, инициативно организовывать самостоятельную экспериментальную деятельность по исследованию свойств различных предметов и материалов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</a:rPr>
                        <a:t>- целенаправленно наблюдать за объектами окружающего мира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</a:rPr>
                        <a:t>- самостоятельно анализировать качество и свойства объектов окружающего мира (температура, степень твердости, степень гладкости поверхности, вес, фактура, материал, цвет, форма и т.п.)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</a:rPr>
                        <a:t>- использовать в продуктивных видах деятельности знание сенсорных эталонов и выделенных характеристик и свойств объектов окружающего мира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</a:rPr>
                        <a:t>- использовать в познавательной, конструктивной, поисково-экспериментальной деятельности словарь терминов и понятий в сфере познания окружающего мира, </a:t>
                      </a:r>
                      <a:r>
                        <a:rPr lang="ru-RU" sz="1200" dirty="0" err="1">
                          <a:effectLst/>
                          <a:latin typeface="Times New Roman"/>
                        </a:rPr>
                        <a:t>сенсорики</a:t>
                      </a:r>
                      <a:r>
                        <a:rPr lang="ru-RU" sz="1200" dirty="0">
                          <a:effectLst/>
                          <a:latin typeface="Times New Roman"/>
                        </a:rPr>
                        <a:t>, РЭМП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</a:rPr>
                        <a:t>- ориентироваться в правилах безопасного поведения в природе, стараются придерживаться их.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</a:rPr>
                        <a:t>- использовать в практической деятельности основные способы познания – сравнение, упорядочивание и группировка предметов по разным признакам, счет, измерение.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</a:rPr>
                        <a:t>- рассуждать, аргументировать свое мнение.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</a:rPr>
                        <a:t>- самостоятельно искать способы решения познавательных задач.</a:t>
                      </a:r>
                    </a:p>
                  </a:txBody>
                  <a:tcPr marL="24657" marR="24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73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</a:rPr>
                        <a:t>Дети стремятся</a:t>
                      </a:r>
                      <a:endParaRPr lang="ru-RU" sz="1200">
                        <a:effectLst/>
                        <a:latin typeface="Times New Roman"/>
                      </a:endParaRPr>
                    </a:p>
                  </a:txBody>
                  <a:tcPr marL="24657" marR="24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</a:rPr>
                        <a:t>- самостоятельно использовать освоения им способы познания окружающего мира природы.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</a:rPr>
                        <a:t>- по собственной инициативе общаться с живыми существами, наблюдать за ними.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</a:rPr>
                        <a:t>- проявлять творчество в развивающих играх и в преобразовательной деятельности, придумывать новые варианты игр</a:t>
                      </a:r>
                    </a:p>
                  </a:txBody>
                  <a:tcPr marL="24657" marR="24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4828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268760"/>
            <a:ext cx="828092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</a:rPr>
              <a:t>ДИАГНОСТИЧЕСКАЯ КАРТА </a:t>
            </a:r>
            <a:endParaRPr lang="ru-RU" sz="2400" dirty="0" smtClean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</a:rPr>
              <a:t>«ПОЗНАВАТЕЛЬНОЕ РАЗВИТИЕ: 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</a:rPr>
              <a:t>РАСШИРЕНИЕ КРУГОЗОРА» 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</a:rPr>
              <a:t> 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endParaRPr lang="ru-RU" b="1" dirty="0">
              <a:solidFill>
                <a:srgbClr val="FF0000"/>
              </a:solidFill>
              <a:effectLst/>
              <a:latin typeface="Times New Roman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endParaRPr lang="ru-RU" b="1" dirty="0" smtClean="0">
              <a:solidFill>
                <a:srgbClr val="FF0000"/>
              </a:solidFill>
              <a:latin typeface="Times New Roman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Ребенок и мир природы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и мир людей</a:t>
            </a:r>
            <a:endParaRPr lang="ru-RU" sz="24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093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522546"/>
            <a:ext cx="813690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«ПОЗНАВАТЕЛЬНОЕ РАЗВИТИЕ: 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ЭЛЕМЕНТАРНЫХ МАТЕМАТИЧЕСКИХ ПРЕДСТАВЛЕНИЙ»</a:t>
            </a:r>
          </a:p>
          <a:p>
            <a:pPr algn="ctr">
              <a:lnSpc>
                <a:spcPct val="150000"/>
              </a:lnSpc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Количество и счет</a:t>
            </a:r>
          </a:p>
          <a:p>
            <a:pPr algn="ctr"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 и цифры</a:t>
            </a:r>
          </a:p>
          <a:p>
            <a:pPr algn="ctr"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</a:t>
            </a:r>
          </a:p>
          <a:p>
            <a:pPr algn="ctr"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Величина</a:t>
            </a:r>
          </a:p>
          <a:p>
            <a:pPr algn="ctr"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Геометрические фигуры</a:t>
            </a:r>
          </a:p>
          <a:p>
            <a:pPr algn="ctr"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Ориентировка в пространстве</a:t>
            </a:r>
          </a:p>
          <a:p>
            <a:pPr algn="ctr"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VII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Ориентировка во времени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8677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611</Words>
  <Application>Microsoft Office PowerPoint</Application>
  <PresentationFormat>Экран (4:3)</PresentationFormat>
  <Paragraphs>93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бренёва</dc:creator>
  <cp:lastModifiedBy>user</cp:lastModifiedBy>
  <cp:revision>18</cp:revision>
  <dcterms:created xsi:type="dcterms:W3CDTF">2020-09-21T05:34:53Z</dcterms:created>
  <dcterms:modified xsi:type="dcterms:W3CDTF">2020-11-30T03:33:31Z</dcterms:modified>
</cp:coreProperties>
</file>