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1" r:id="rId6"/>
    <p:sldId id="276" r:id="rId7"/>
    <p:sldId id="260" r:id="rId8"/>
    <p:sldId id="263" r:id="rId9"/>
    <p:sldId id="258" r:id="rId10"/>
    <p:sldId id="264" r:id="rId11"/>
    <p:sldId id="265" r:id="rId12"/>
    <p:sldId id="266" r:id="rId13"/>
    <p:sldId id="267" r:id="rId14"/>
    <p:sldId id="268" r:id="rId15"/>
    <p:sldId id="269" r:id="rId16"/>
    <p:sldId id="277" r:id="rId17"/>
    <p:sldId id="270" r:id="rId18"/>
    <p:sldId id="271" r:id="rId19"/>
    <p:sldId id="272" r:id="rId20"/>
    <p:sldId id="273" r:id="rId21"/>
    <p:sldId id="275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.stvospitatel.ru/908730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.rukdobra.ru/npd-doc?npmid=99&amp;npid=564112333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.rukdobra.ru/npd-doc?npmid=99&amp;npid=564112333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5804" y="188640"/>
            <a:ext cx="89181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Муниципальное казённое дошкольное образовательное учреждение</a:t>
            </a:r>
            <a:endParaRPr lang="ru-RU" sz="20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 «Детский сад общеразвивающего вида № 11 г. Киренска </a:t>
            </a:r>
            <a:endParaRPr lang="ru-RU" sz="20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с приоритетным осуществлением деятельности по художественно – эстетическому направлению развития детей»</a:t>
            </a:r>
            <a:endParaRPr lang="ru-RU" sz="2000" dirty="0">
              <a:latin typeface="Times New Roman"/>
              <a:ea typeface="Times New Roman"/>
            </a:endParaRP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  </a:t>
            </a:r>
            <a:endParaRPr lang="ru-RU" sz="2000" dirty="0">
              <a:latin typeface="Times New Roman"/>
              <a:ea typeface="Times New Roman"/>
            </a:endParaRP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СЕМИНАР ДЛЯ </a:t>
            </a:r>
            <a:r>
              <a:rPr lang="ru-RU" sz="2400" b="1" dirty="0" smtClean="0">
                <a:latin typeface="Times New Roman"/>
                <a:ea typeface="Times New Roman"/>
              </a:rPr>
              <a:t>ПЕДАГОГОВ ДОУ</a:t>
            </a:r>
            <a:endParaRPr lang="ru-RU" sz="2400" dirty="0">
              <a:latin typeface="Times New Roman"/>
              <a:ea typeface="Times New Roman"/>
            </a:endParaRP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«Оформление рабочей документации старшего воспитателя» </a:t>
            </a: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«Номенклатура дел старшего воспитателя ДОУ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»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>
                <a:latin typeface="Times New Roman"/>
                <a:ea typeface="Times New Roman"/>
              </a:rPr>
              <a:t>	</a:t>
            </a:r>
            <a:endParaRPr lang="ru-RU" sz="3600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3600" b="1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3600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3600" b="1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старший воспитатель</a:t>
            </a:r>
          </a:p>
          <a:p>
            <a:pPr algn="ctr">
              <a:spcAft>
                <a:spcPts val="0"/>
              </a:spcAft>
            </a:pPr>
            <a:r>
              <a:rPr lang="ru-RU" dirty="0" err="1" smtClean="0">
                <a:latin typeface="Times New Roman"/>
                <a:ea typeface="Times New Roman"/>
              </a:rPr>
              <a:t>Бренёва</a:t>
            </a:r>
            <a:r>
              <a:rPr lang="ru-RU" dirty="0" smtClean="0">
                <a:latin typeface="Times New Roman"/>
                <a:ea typeface="Times New Roman"/>
              </a:rPr>
              <a:t> Ольга Олеговна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004" y="3423595"/>
            <a:ext cx="3239996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96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983" y="260648"/>
            <a:ext cx="8820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хранения журналов выставляйте по документам, которые в нем зарегистрированы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017975"/>
              </p:ext>
            </p:extLst>
          </p:nvPr>
        </p:nvGraphicFramePr>
        <p:xfrm>
          <a:off x="568419" y="1484784"/>
          <a:ext cx="8229600" cy="47670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дела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 дела (тома, части)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дел (томов, частей)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хранения дела (тома, части) и № статей по перечню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01-04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 руководителя дошкольного учреждения по основной деятельности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 ст. 19 «а» ТП 2019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01-05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Журнал регистрации приказов по основной деятельности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 ст. 182 «а» ТП 2019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038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701" y="76470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Проверьте, чтобы у личных дел срок хранения был 50/75 лет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320291"/>
              </p:ext>
            </p:extLst>
          </p:nvPr>
        </p:nvGraphicFramePr>
        <p:xfrm>
          <a:off x="539552" y="2204864"/>
          <a:ext cx="8229600" cy="28392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дела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 дела (тома, части)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дел (томов, частей)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хранения дела (тома, части) и № статей по перечню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02-10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Личные дела работников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50/75 лет ЭПК ст. 445 ТП 2019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26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5828" y="81312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выбираете срок хранения плана или отчета, учитывайте период, на который они составлены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215912"/>
              </p:ext>
            </p:extLst>
          </p:nvPr>
        </p:nvGraphicFramePr>
        <p:xfrm>
          <a:off x="557452" y="908720"/>
          <a:ext cx="8229600" cy="58887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дела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 дела (тома, части)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дел (томов, частей)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хранения дела (тома, части) и № статей по перечню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03-01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работы дошкольного учреждения годовой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 ст. 198 «а»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03-02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Планы воспитательной работы на год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ДМН (1) ст. 202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При отсутствии годовых планов организации – Постоянно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03-03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Планы работы воспитательной работы на месяц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ДМН ст. 201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03-04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работы дошкольного учреждения годовой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Постоянно ст. 211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03-05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воспитательной работы за год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год ст. 215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При отсутствии годовых планов организации – Постоянно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127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226531"/>
            <a:ext cx="5598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документов, которые отражают основную и специфическую деятельность, выставляйте по нормативным актам СССР</a:t>
            </a:r>
          </a:p>
        </p:txBody>
      </p:sp>
    </p:spTree>
    <p:extLst>
      <p:ext uri="{BB962C8B-B14F-4D97-AF65-F5344CB8AC3E}">
        <p14:creationId xmlns:p14="http://schemas.microsoft.com/office/powerpoint/2010/main" val="158075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Пропишите комментарий «При условии проведения проверки» к сроку хранения финансовых документов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451197"/>
              </p:ext>
            </p:extLst>
          </p:nvPr>
        </p:nvGraphicFramePr>
        <p:xfrm>
          <a:off x="323530" y="1497172"/>
          <a:ext cx="8568950" cy="50474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3790"/>
                <a:gridCol w="1713790"/>
                <a:gridCol w="1713790"/>
                <a:gridCol w="1713790"/>
                <a:gridCol w="1713790"/>
              </a:tblGrid>
              <a:tr h="603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дела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 дела (тома, части)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дел (томов, частей)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хранения дела (тома, части) и № статей по перечню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</a:tr>
              <a:tr h="15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</a:tr>
              <a:tr h="75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07-04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Квартальные отчеты о выполнении планов финансово-хозяйственной деятельности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 лет (1) ст. 272 «б» ТП 2019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При отсутствии годовых – Постоянно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</a:tr>
              <a:tr h="301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07-05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Главная книга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 (1) ст. 276 ТП 2019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При условии проведения проверки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</a:tr>
              <a:tr h="301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07-06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Кассовая книга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 (1) ст. 276 ТП 2019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При условии проведения проверки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9195" marR="4919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905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2385"/>
            <a:ext cx="9144000" cy="48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6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0516" y="1988840"/>
            <a:ext cx="6616555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e.stvospitatel.ru/908730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«Справочник старшего воспитателя»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8, 2021 г.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1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5118" y="188640"/>
            <a:ext cx="47688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«Новый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годового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052736"/>
            <a:ext cx="89289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СОДЕРЖАНИЕ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РАЗДЕЛ I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Анализ деятельности ДОО за 20 / учебный год и его достижений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</a:rPr>
              <a:t>1. Анализ конечных результатов деятельности за 20 / учебный год</a:t>
            </a:r>
            <a:endParaRPr lang="ru-RU" dirty="0">
              <a:solidFill>
                <a:srgbClr val="FF000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1.1. Качество условий в ДОО, созданных и использованных для реализации ОП ДО.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1.2. Качество организации образовательной деятельности в ДОО в соответствии с ОП ДО.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1.3. Качество результатов реализации ОП ДО.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</a:rPr>
              <a:t>2. Анализ результатов деятельности ДОО в летний оздоровительный период 2020 года</a:t>
            </a:r>
            <a:endParaRPr lang="ru-RU" dirty="0">
              <a:solidFill>
                <a:srgbClr val="FF000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2.1. Степень и качество достижения цели и реализации запланированных задач на летний оздоровительный период в ДОО.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2.2. Создание благоприятных условий и их рациональное использование для развития, оздоровления и воспитания детей в соответствии с их возрастными и индивидуальными особенностями в летний оздоровительный период.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2.3. Организация профилактической работы с детьми, двигательного режима, рационального питания дошкольников.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2.4. Организация системы работы с родителями воспитанников и социумом, направленной на реализацию задач в летний оздоровительный период.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8001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2"/>
            <a:ext cx="87129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РАЗДЕЛ II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Планирование деятельности ДОО на 20 / учебный год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FF1A33"/>
                </a:solidFill>
                <a:latin typeface="Times New Roman"/>
              </a:rPr>
              <a:t>2. Планирование деятельности ДОО на 20 / учебный год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/>
              </a:rPr>
              <a:t>Цель, задачи и приоритетные направления образовательной организации на 20 / учебный год.</a:t>
            </a:r>
            <a:endParaRPr lang="ru-RU" dirty="0">
              <a:solidFill>
                <a:srgbClr val="FF000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2.1. Охрана здоровья воспитанников: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2.1.1. Система мер, направленная на реализацию пункта 1 (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пп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 2–6, 8–11), пункта 2, пункта 3, пункта 4 (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пп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 1–4) ст. 41 Федерального закона № 273 «Об образовании в РФ».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2.2. Организация образовательной деятельности в ДОО в 20 / учебном году: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2.2.1. Выбор методов и технологий в соответствии с содержанием ОП ДО.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2.2.2. Инициирование проектной деятельности в ДОО с участниками образовательных отношений и социумом.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2.2.3. Система мер, направленная на организацию видов детской деятельности (игровой, коммуникативной, трудовой, познавательно-исследовательской, изобразительной, физической, конструктивной, музыкальной, чтение художественной литературы), организация детской деятельности в ходе режимных моментов, самостоятельная деятельность детей с привлечением родителей воспитанников и социальных партнеров.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1616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831" y="188640"/>
            <a:ext cx="878497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</a:rPr>
              <a:t>2.3. Обеспечение условий для реализации образовательной программы в ДОО</a:t>
            </a:r>
            <a:endParaRPr lang="ru-RU" sz="1600" dirty="0">
              <a:solidFill>
                <a:srgbClr val="FF0000"/>
              </a:solidFill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</a:rPr>
              <a:t>в 20 / учебном году:</a:t>
            </a:r>
            <a:endParaRPr lang="ru-RU" sz="1600" dirty="0">
              <a:solidFill>
                <a:srgbClr val="FF000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2.3.1. Система мер, направленная на развитие кадровых условий (семинары, мастер-классы, педагогические советы, повышение квалификации педагогов, аттестация педагогов, публикации, обобщение АПО и т. д.).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2.3.2. Система мер, направленная на создание, развитие и использование в образовательной деятельности материально-технических условий.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2.3.3. Система мер, направленная на создание, развитие и использование в образовательной деятельности РППС.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2.3.4. Система мер, направленная на создание, развитие и использование в образовательной деятельности психолого-педагогических условий.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2.3.5. Система мер, направленная на финансовое обеспечение реализации образовательной программы дошкольного образования.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/>
              </a:rPr>
              <a:t>2.4. Обеспечение результатов реализации образовательной программы дошкольного образования в ДОО в 20 / учебном году:</a:t>
            </a:r>
            <a:endParaRPr lang="ru-RU" sz="1600" dirty="0">
              <a:solidFill>
                <a:srgbClr val="FF0000"/>
              </a:solidFill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2.4.1. Результаты оценки индивидуального развития детей при освоении ОП ДО (согласно программе ВСОКО).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2.4.2 .Результаты оценки показателей здоровья детей (согласно программе ВСОКО).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2.4.3. Результаты оценки уровня адаптации детей к условиям ДОО (согласно программе ВСОКО).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2.4.4. Результаты оценки уровня развития способностей и склонностей, интересов воспитанников (их образовательных достижений (согласно программе ВСОКО).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2.4.5. Результаты оценки уровня формирования у старших дошкольников предпосылок учебной деятельности.</a:t>
            </a:r>
            <a:endParaRPr lang="ru-RU" sz="1600" dirty="0"/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</a:rPr>
              <a:t>2.4.6. Результаты оценки уровня удовлетворенности родителей (законных представителей) качеством образования в ДОО (согласно программе ВСОКО).</a:t>
            </a:r>
            <a:endParaRPr lang="ru-RU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623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12845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делопроизводство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деятельность, обеспечивающая создание официальных документов и организацию работы с ними в ДОУ;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фиксация информации на материальных носителях в установленном порядке;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это текстовая информация по какому-то одному вопросу, оформленная в установленном порядке на листах бумаги и включенная в документооборот.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документооборот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движение документов с момента их создания или получения до завершения исполнения, помещения в дело и (или) отправки;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совокупность документов или отдельный документ, относящийся к одному вопросу или участку деятельности ДОУ.</a:t>
            </a:r>
          </a:p>
        </p:txBody>
      </p:sp>
    </p:spTree>
    <p:extLst>
      <p:ext uri="{BB962C8B-B14F-4D97-AF65-F5344CB8AC3E}">
        <p14:creationId xmlns:p14="http://schemas.microsoft.com/office/powerpoint/2010/main" val="1000010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798" y="980728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FF1A33"/>
                </a:solidFill>
                <a:latin typeface="Times New Roman"/>
              </a:rPr>
              <a:t>3. Планирование работы ДОО на летний оздоровительный период 20 / учебного года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Цель, задачи на летний оздоровительный период 20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/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учебного года.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3.1. Обеспечение условий в ДОО (кадровых, материально-технических, финансовых):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3.1.2. Система мер, направленных на создание и использование условий в ДОО для реализации задач в летний оздоровительный период в сотрудничестве с родителями воспитанников и социумом.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3.2. Охрана здоровья детей в летний оздоровительный период: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3.2.1. Система мер, направленная на реализацию пункта 1 (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пп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 2–6, 8–11), пункта 2, пункта 3, пункта 4 (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пп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 1–4) ст. 41 Федерального закона № 273 «Об образовании в РФ».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</a:rPr>
              <a:t>3.3. Реализация образовательной деятельности в летний оздоровительный период: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3.3.1. Система мер по организации видов детской деятельности с детьми.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3.3.2. Система мер по организации режимных моментов.</a:t>
            </a:r>
            <a:endParaRPr lang="ru-RU" dirty="0"/>
          </a:p>
          <a:p>
            <a:pPr indent="450215" algn="just"/>
            <a:r>
              <a:rPr lang="ru-RU" dirty="0">
                <a:solidFill>
                  <a:srgbClr val="000000"/>
                </a:solidFill>
                <a:latin typeface="Times New Roman"/>
              </a:rPr>
              <a:t>3.3.3. Система мер по организации самостоятельной деятельности детей.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37847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060848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Шаблон матрицы второго раздела годового плана </a:t>
            </a:r>
            <a:endParaRPr lang="ru-RU" sz="24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«Планирование деятельности ДОО на 2021/22 учебный год» </a:t>
            </a:r>
            <a:r>
              <a:rPr lang="ru-RU" sz="2400" dirty="0" smtClean="0">
                <a:ea typeface="Calibri"/>
                <a:cs typeface="Times New Roman"/>
              </a:rPr>
              <a:t> </a:t>
            </a:r>
            <a:r>
              <a:rPr lang="ru-RU" sz="2400" b="1" dirty="0" smtClean="0">
                <a:latin typeface="Times New Roman"/>
                <a:ea typeface="Calibri"/>
              </a:rPr>
              <a:t>с </a:t>
            </a:r>
            <a:r>
              <a:rPr lang="ru-RU" sz="2400" b="1" dirty="0">
                <a:latin typeface="Times New Roman"/>
                <a:ea typeface="Calibri"/>
              </a:rPr>
              <a:t>примерными формулировками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59943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0401" y="1340768"/>
            <a:ext cx="5607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6000"/>
            <a:ext cx="9144000" cy="42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753" y="692696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•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дел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систематизация документов внутри дела и группирование исполненных документов в дела в соответствии с номенклатурой дел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дел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систематизированный перечень наименований дел, формируемых в организации, с указанием сроков их хранения;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номенклатуры дел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дел — документ многоцелевого назначения.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ее основные функции: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систематизация и закрепление индексов дел;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распределение исполненных документов в дела;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ускоренный поиск документов в деле;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установление сроков хранения дел;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для учета ведения дел сотрудниками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406175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337504"/>
            <a:ext cx="69665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</a:t>
            </a:r>
          </a:p>
          <a:p>
            <a:pPr algn="ctr"/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ТИПОВАЯ         ПРИМЕРНАЯ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ИНДИВИДУАЛЬНАЯ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331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50454"/>
              </p:ext>
            </p:extLst>
          </p:nvPr>
        </p:nvGraphicFramePr>
        <p:xfrm>
          <a:off x="467544" y="2492896"/>
          <a:ext cx="8229600" cy="24536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8796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дела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 дела (тома, части)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дел (томов, частей)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хранения дела (тома, части) и № статей по перечню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09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97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4" t="4950" r="14091" b="4950"/>
          <a:stretch/>
        </p:blipFill>
        <p:spPr>
          <a:xfrm>
            <a:off x="323528" y="260648"/>
            <a:ext cx="4342600" cy="360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6"/>
          <a:stretch/>
        </p:blipFill>
        <p:spPr>
          <a:xfrm>
            <a:off x="3604207" y="3356992"/>
            <a:ext cx="4161952" cy="320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3232" r="32046" b="8586"/>
          <a:stretch/>
        </p:blipFill>
        <p:spPr>
          <a:xfrm rot="5400000">
            <a:off x="5493342" y="368648"/>
            <a:ext cx="3200371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13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008" y="1268760"/>
            <a:ext cx="86774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дел на 2022 год – какие важные детали не упустить. Подсказки эксперта по архивному делу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в журнале  «Справочник руководителя»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(ноябрь 2021)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u="sng" dirty="0">
                <a:hlinkClick r:id="rId2"/>
              </a:rPr>
              <a:t>П</a:t>
            </a:r>
            <a:r>
              <a:rPr lang="ru-RU" sz="2400" u="sng" dirty="0" smtClean="0">
                <a:hlinkClick r:id="rId2"/>
              </a:rPr>
              <a:t>риказ </a:t>
            </a:r>
            <a:r>
              <a:rPr lang="ru-RU" sz="2400" u="sng" dirty="0">
                <a:hlinkClick r:id="rId2"/>
              </a:rPr>
              <a:t>от 20.12.2019 № </a:t>
            </a:r>
            <a:r>
              <a:rPr lang="ru-RU" sz="2400" u="sng" dirty="0" smtClean="0">
                <a:hlinkClick r:id="rId2"/>
              </a:rPr>
              <a:t>236</a:t>
            </a:r>
            <a:r>
              <a:rPr lang="ru-RU" sz="2400" u="sng" dirty="0" smtClean="0"/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770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872738"/>
              </p:ext>
            </p:extLst>
          </p:nvPr>
        </p:nvGraphicFramePr>
        <p:xfrm>
          <a:off x="0" y="836712"/>
          <a:ext cx="9144000" cy="56433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дела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 дела (тома, части)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дел (томов, частей)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хранения дела (тома, части) и № статей по перечню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01-01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Законы, нормативные правовые акты органов законодательной и исполнительной власти Российской Федерации по вопросам образовательной деятельности. Копии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ДМН ст. 1 «б», ст. 2 «б»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01-02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Приказы, инструкции, письма, рекомендации вышестоящих организаций по вопросам образовательной деятельности. Копии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ДМН ст. 19 «а», ст. 8 «а», ст. 70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234806"/>
            <a:ext cx="84252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Ставьте пометку «ДМН» для документов от учредителя и надзорных ведомств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61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556792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hlinkClick r:id="rId2"/>
              </a:rPr>
              <a:t>ст. 55 Перечня, утв. приказом </a:t>
            </a:r>
            <a:r>
              <a:rPr lang="ru-RU" u="sng" dirty="0" err="1">
                <a:hlinkClick r:id="rId2"/>
              </a:rPr>
              <a:t>Росархива</a:t>
            </a:r>
            <a:r>
              <a:rPr lang="ru-RU" u="sng" dirty="0">
                <a:hlinkClick r:id="rId2"/>
              </a:rPr>
              <a:t> от 20.12.2019 № 236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125669"/>
              </p:ext>
            </p:extLst>
          </p:nvPr>
        </p:nvGraphicFramePr>
        <p:xfrm>
          <a:off x="467544" y="2204864"/>
          <a:ext cx="8229600" cy="34350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дела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Заголовок дела (тома, части)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дел (томов, частей)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хранения дела (тома, части) и № статей по перечню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01-03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Лицензия на образовательную деятельность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 ст. 55 (1)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После прекращения действия лицензии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01-04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Обращения граждан (заявления, предложения, жалобы) и ответы на них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 ЭПК ст. 154 ТП 2019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3568" y="548680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сроке хранения обращений граждан указывайте пометку «ЭПК»</a:t>
            </a:r>
          </a:p>
        </p:txBody>
      </p:sp>
    </p:spTree>
    <p:extLst>
      <p:ext uri="{BB962C8B-B14F-4D97-AF65-F5344CB8AC3E}">
        <p14:creationId xmlns:p14="http://schemas.microsoft.com/office/powerpoint/2010/main" val="7112561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1368</Words>
  <Application>Microsoft Office PowerPoint</Application>
  <PresentationFormat>Экран (4:3)</PresentationFormat>
  <Paragraphs>249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бренёва</dc:creator>
  <cp:lastModifiedBy>user</cp:lastModifiedBy>
  <cp:revision>24</cp:revision>
  <dcterms:created xsi:type="dcterms:W3CDTF">2021-12-02T02:41:13Z</dcterms:created>
  <dcterms:modified xsi:type="dcterms:W3CDTF">2021-12-06T01:26:07Z</dcterms:modified>
</cp:coreProperties>
</file>